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teemusk.com/slides" TargetMode="Externa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anel Teemusk, 30 of May 2025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0"/>
            </a:lvl1pPr>
          </a:lstStyle>
          <a:p>
            <a:pPr/>
            <a:r>
              <a:t>Tanel Teemusk, 30 of May 2025</a:t>
            </a:r>
          </a:p>
        </p:txBody>
      </p:sp>
      <p:sp>
        <p:nvSpPr>
          <p:cNvPr id="172" name="Startup failure story"/>
          <p:cNvSpPr txBox="1"/>
          <p:nvPr>
            <p:ph type="subTitle" sz="quarter" idx="1"/>
          </p:nvPr>
        </p:nvSpPr>
        <p:spPr>
          <a:xfrm>
            <a:off x="1201342" y="6715190"/>
            <a:ext cx="21971001" cy="1905001"/>
          </a:xfrm>
          <a:prstGeom prst="rect">
            <a:avLst/>
          </a:prstGeom>
        </p:spPr>
        <p:txBody>
          <a:bodyPr/>
          <a:lstStyle/>
          <a:p>
            <a:pPr/>
            <a:r>
              <a:t>Startup failure story</a:t>
            </a:r>
          </a:p>
        </p:txBody>
      </p:sp>
      <p:pic>
        <p:nvPicPr>
          <p:cNvPr id="173" name="Screenshot 2025-05-30 at 10.30.07.png" descr="Screenshot 2025-05-30 at 10.30.0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878535" y="2863849"/>
            <a:ext cx="7594601" cy="7988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200" name="### Investor 3: Fresh Exit 😈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### Investor 3: Fresh Exit 😈</a:t>
            </a:r>
          </a:p>
          <a:p>
            <a:pPr marL="0" indent="0">
              <a:buSzTx/>
              <a:buNone/>
            </a:pPr>
            <a:r>
              <a:t>- Ready to invest for market fit</a:t>
            </a:r>
          </a:p>
          <a:p>
            <a:pPr marL="0" indent="0">
              <a:buSzTx/>
              <a:buNone/>
            </a:pPr>
            <a:r>
              <a:t>- Condition: Remove team member</a:t>
            </a:r>
          </a:p>
          <a:p>
            <a:pPr marL="0" indent="0">
              <a:buSzTx/>
              <a:buNone/>
            </a:pPr>
            <a:r>
              <a:t>- Buyout attempt failed → team conflict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203" name="## The Result 📉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 The Result 📉</a:t>
            </a:r>
          </a:p>
          <a:p>
            <a:pPr marL="0" indent="0">
              <a:buSzTx/>
              <a:buNone/>
            </a:pPr>
            <a:r>
              <a:t>- Time passed: Broke, team in turmoil</a:t>
            </a:r>
          </a:p>
          <a:p>
            <a:pPr marL="0" indent="0">
              <a:buSzTx/>
              <a:buNone/>
            </a:pPr>
            <a:r>
              <a:t>- Survival mode: Won more hackathons (Prototron, others)</a:t>
            </a:r>
          </a:p>
          <a:p>
            <a:pPr marL="0" indent="0">
              <a:buSzTx/>
              <a:buNone/>
            </a:pPr>
            <a:r>
              <a:t>- Problem: Hackathons diverted focus</a:t>
            </a:r>
          </a:p>
          <a:p>
            <a:pPr marL="0" indent="0">
              <a:buSzTx/>
              <a:buNone/>
            </a:pPr>
            <a:r>
              <a:t>- Personal cost: Burnout, financial ruin</a:t>
            </a:r>
          </a:p>
          <a:p>
            <a:pPr marL="0" indent="0">
              <a:buSzTx/>
              <a:buNone/>
            </a:pPr>
            <a:r>
              <a:t>- Team: Lost enthusiasm</a:t>
            </a:r>
          </a:p>
          <a:p>
            <a:pPr marL="0" indent="0">
              <a:buSzTx/>
              <a:buNone/>
            </a:pPr>
            <a:r>
              <a:t>- Outcome: Quit after 3 years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206" name="## Lessons learned 🧑🎓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## Lessons learned 🧑‍🎓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Medical field = ultra-slow innovation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Government = even slower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Product-market fit needs time + money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Plan expenses carefully - austerity is key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Stay focused - ignore VIP distractions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Ignore outside advice - they don't know your market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Enthusiasm fades - plan for it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Bootstrapping is brutal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Don't waste time on false investor hope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Protect your team - it's sacred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Market need ≠ guaranteed success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Learn to ask for money quickly</a:t>
            </a:r>
          </a:p>
          <a:p>
            <a:pPr marL="0" indent="0" defTabSz="2389572">
              <a:lnSpc>
                <a:spcPct val="30000"/>
              </a:lnSpc>
              <a:spcBef>
                <a:spcPts val="4400"/>
              </a:spcBef>
              <a:buSzTx/>
              <a:buNone/>
              <a:defRPr sz="4704"/>
            </a:pPr>
            <a:r>
              <a:t>- Stay sane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209" name="## Where I Am Now 🎢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 Where I Am Now 🎢</a:t>
            </a:r>
          </a:p>
          <a:p>
            <a:pPr marL="0" indent="0">
              <a:buSzTx/>
              <a:buNone/>
            </a:pPr>
            <a:r>
              <a:t>- Still hustling: Living paycheck to paycheck</a:t>
            </a:r>
          </a:p>
          <a:p>
            <a:pPr marL="0" indent="0">
              <a:buSzTx/>
              <a:buNone/>
            </a:pPr>
            <a:r>
              <a:t>- Still grinding: Working crazy hours to pay bills</a:t>
            </a:r>
          </a:p>
          <a:p>
            <a:pPr marL="0" indent="0">
              <a:buSzTx/>
              <a:buNone/>
            </a:pPr>
            <a:r>
              <a:t>- Getting smarter: Learning self-care and preservation</a:t>
            </a:r>
          </a:p>
          <a:p>
            <a:pPr marL="0" indent="0">
              <a:buSzTx/>
              <a:buNone/>
            </a:pPr>
            <a:r>
              <a:t>- Still naive: Letting startup CEOs talk me into things</a:t>
            </a:r>
          </a:p>
          <a:p>
            <a:pPr marL="0" indent="0">
              <a:buSzTx/>
              <a:buNone/>
            </a:pPr>
            <a:r>
              <a:t>- Still giving: Too much free work "for my own companies"</a:t>
            </a:r>
          </a:p>
          <a:p>
            <a:pPr marL="0" indent="0">
              <a:buSzTx/>
              <a:buNone/>
            </a:pPr>
            <a:r>
              <a:t>- Still failing: A lot</a:t>
            </a:r>
          </a:p>
          <a:p>
            <a:pPr marL="0" indent="0">
              <a:buSzTx/>
              <a:buNone/>
            </a:pPr>
            <a:r>
              <a:t>- Still learning: Even more</a:t>
            </a:r>
          </a:p>
          <a:p>
            <a:pPr marL="0" indent="0">
              <a:buSzTx/>
              <a:buNone/>
            </a:pPr>
            <a:r>
              <a:t>- Bottom line: It's been (and still is) one hell of a ride 🚀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212" name="Thank you 🙏🏼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Thank you 🙏🏼</a:t>
            </a:r>
          </a:p>
          <a:p>
            <a:pPr marL="0" indent="0">
              <a:buSzTx/>
              <a:buNone/>
            </a:pPr>
            <a:r>
              <a:t>Slides at </a:t>
            </a:r>
            <a:r>
              <a:rPr u="sng">
                <a:hlinkClick r:id="rId2" invalidUrl="" action="" tgtFrame="" tooltip="" history="1" highlightClick="0" endSnd="0"/>
              </a:rPr>
              <a:t>teemusk.com/slides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anel Teemusk | teemusk.com"/>
          <p:cNvSpPr txBox="1"/>
          <p:nvPr/>
        </p:nvSpPr>
        <p:spPr>
          <a:xfrm>
            <a:off x="16859351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176" name="## The idea 💡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 The idea 💡</a:t>
            </a:r>
          </a:p>
          <a:p>
            <a:pPr marL="0" indent="0">
              <a:buSzTx/>
              <a:buNone/>
            </a:pPr>
            <a:r>
              <a:t>- Secure communication channel (mostly text chat based) between patient and doctor</a:t>
            </a:r>
          </a:p>
          <a:p>
            <a:pPr marL="0" indent="0">
              <a:buSzTx/>
              <a:buNone/>
            </a:pPr>
            <a:r>
              <a:t>- For visits where physical presence is not necessary</a:t>
            </a:r>
          </a:p>
          <a:p>
            <a:pPr marL="0" indent="0">
              <a:buSzTx/>
              <a:buNone/>
            </a:pPr>
            <a:r>
              <a:t>- Value proposition: save time/money + reduce stigma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179" name="## The plan 📝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 The plan 📝</a:t>
            </a:r>
          </a:p>
          <a:p>
            <a:pPr marL="0" indent="0">
              <a:buSzTx/>
              <a:buNone/>
            </a:pPr>
            <a:r>
              <a:t>- Start small: HIV+ care (predictable scenarios + sensitive area)</a:t>
            </a:r>
          </a:p>
          <a:p>
            <a:pPr marL="0" indent="0">
              <a:buSzTx/>
              <a:buNone/>
            </a:pPr>
            <a:r>
              <a:t>- Expand: other chronic illnesses with repetitive interactions</a:t>
            </a:r>
          </a:p>
          <a:p>
            <a:pPr marL="0" indent="0">
              <a:buSzTx/>
              <a:buNone/>
            </a:pPr>
            <a:r>
              <a:t>- Get approval: Estonian health fund (tervisekassa) legitimacy</a:t>
            </a:r>
          </a:p>
          <a:p>
            <a:pPr marL="0" indent="0">
              <a:buSzTx/>
              <a:buNone/>
            </a:pPr>
            <a:r>
              <a:t>- Scale: make digital appointments standard in e-Estonia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182" name="## The team 👥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 The team 👥</a:t>
            </a:r>
          </a:p>
          <a:p>
            <a:pPr marL="0" indent="0">
              <a:buSzTx/>
              <a:buNone/>
            </a:pPr>
            <a:r>
              <a:t>- CEO: Young, ambitious, well-connected, great communicator</a:t>
            </a:r>
          </a:p>
          <a:p>
            <a:pPr marL="0" indent="0">
              <a:buSzTx/>
              <a:buNone/>
            </a:pPr>
            <a:r>
              <a:t>- CTO: That's me</a:t>
            </a:r>
          </a:p>
          <a:p>
            <a:pPr marL="0" indent="0">
              <a:buSzTx/>
              <a:buNone/>
            </a:pPr>
            <a:r>
              <a:t>- 2 MD’s: HIV+ specialists</a:t>
            </a:r>
          </a:p>
          <a:p>
            <a:pPr marL="0" indent="0">
              <a:buSzTx/>
              <a:buNone/>
            </a:pPr>
            <a:r>
              <a:t>- 1 Patient</a:t>
            </a:r>
          </a:p>
          <a:p>
            <a:pPr marL="0" indent="0">
              <a:buSzTx/>
              <a:buNone/>
            </a:pPr>
            <a:r>
              <a:t>- Result: Strong, experienced team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185" name="## How it started 🚀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 How it started 🚀</a:t>
            </a:r>
          </a:p>
          <a:p>
            <a:pPr marL="0" indent="0">
              <a:buSzTx/>
              <a:buNone/>
            </a:pPr>
            <a:r>
              <a:t>- Tehnopol hackaton (2016)</a:t>
            </a:r>
          </a:p>
          <a:p>
            <a:pPr marL="0" indent="0">
              <a:buSzTx/>
              <a:buNone/>
            </a:pPr>
            <a:r>
              <a:t>- Prize pool: €70k -&gt; WE got €30k, another team €40k</a:t>
            </a:r>
          </a:p>
          <a:p>
            <a:pPr marL="0" indent="0">
              <a:buSzTx/>
              <a:buNone/>
            </a:pPr>
            <a:r>
              <a:t>- Should have given it to the other team (both handicapped)</a:t>
            </a:r>
          </a:p>
          <a:p>
            <a:pPr marL="0" indent="0">
              <a:buSzTx/>
              <a:buNone/>
            </a:pPr>
            <a:r>
              <a:t>- Big win: Excellent press coverage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188" name="## Product development 👷♂️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 Product development 👷‍♂️</a:t>
            </a:r>
          </a:p>
          <a:p>
            <a:pPr marL="0" indent="0">
              <a:buSzTx/>
              <a:buNone/>
            </a:pPr>
            <a:r>
              <a:t>- Built MVP with hired UX designer</a:t>
            </a:r>
          </a:p>
          <a:p>
            <a:pPr marL="0" indent="0">
              <a:buSzTx/>
              <a:buNone/>
            </a:pPr>
            <a:r>
              <a:t>- Partner dev shop (€25k budget, €5k held for marketing)</a:t>
            </a:r>
          </a:p>
          <a:p>
            <a:pPr marL="0" indent="0">
              <a:buSzTx/>
              <a:buNone/>
            </a:pPr>
            <a:r>
              <a:t>- Great analyst helped document everything</a:t>
            </a:r>
          </a:p>
          <a:p>
            <a:pPr marL="0" indent="0">
              <a:buSzTx/>
              <a:buNone/>
            </a:pPr>
            <a:r>
              <a:t>- Success: Real pilot with doctors/patients (mid-2017)</a:t>
            </a:r>
          </a:p>
          <a:p>
            <a:pPr marL="0" indent="0">
              <a:buSzTx/>
              <a:buNone/>
            </a:pPr>
            <a:r>
              <a:t>- More hospital departments wanted in</a:t>
            </a:r>
          </a:p>
          <a:p>
            <a:pPr marL="0" indent="0">
              <a:buSzTx/>
              <a:buNone/>
            </a:pPr>
            <a:r>
              <a:t>- Problem: Unexpected dev costs over budget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191" name="## Fundraising 💰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 Fundraising 💰</a:t>
            </a:r>
          </a:p>
          <a:p>
            <a:pPr marL="0" indent="0">
              <a:buSzTx/>
              <a:buNone/>
            </a:pPr>
            <a:r>
              <a:t>Started fishing for investment to cover dev costs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194" name="### Investor 1: Healthcase alliance 🏨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### Investor 1: Healthcase alliance 🏨</a:t>
            </a:r>
          </a:p>
          <a:p>
            <a:pPr marL="0" indent="0">
              <a:buSzTx/>
              <a:buNone/>
            </a:pPr>
            <a:r>
              <a:t>- Powerful healthcare companies</a:t>
            </a:r>
          </a:p>
          <a:p>
            <a:pPr marL="0" indent="0">
              <a:buSzTx/>
              <a:buNone/>
            </a:pPr>
            <a:r>
              <a:t>- Favored us due to real MDs on team</a:t>
            </a:r>
          </a:p>
          <a:p>
            <a:pPr marL="0" indent="0">
              <a:buSzTx/>
              <a:buNone/>
            </a:pPr>
            <a:r>
              <a:t>- Many meetings, promises</a:t>
            </a:r>
          </a:p>
          <a:p>
            <a:pPr marL="0" indent="0">
              <a:buSzTx/>
              <a:buNone/>
            </a:pPr>
            <a:r>
              <a:t>- Result: No signed contracts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anel Teemusk | teemusk.com"/>
          <p:cNvSpPr txBox="1"/>
          <p:nvPr/>
        </p:nvSpPr>
        <p:spPr>
          <a:xfrm>
            <a:off x="16859352" y="12478511"/>
            <a:ext cx="6918961" cy="696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Tanel Teemusk | teemusk.com</a:t>
            </a:r>
          </a:p>
        </p:txBody>
      </p:sp>
      <p:sp>
        <p:nvSpPr>
          <p:cNvPr id="197" name="### Investor 2: Angel Investor 👼…"/>
          <p:cNvSpPr txBox="1"/>
          <p:nvPr>
            <p:ph type="body" idx="1"/>
          </p:nvPr>
        </p:nvSpPr>
        <p:spPr>
          <a:xfrm>
            <a:off x="1206500" y="1420869"/>
            <a:ext cx="21971000" cy="11083647"/>
          </a:xfrm>
          <a:prstGeom prst="rect">
            <a:avLst/>
          </a:prstGeom>
        </p:spPr>
        <p:txBody>
          <a:bodyPr anchor="ctr"/>
          <a:lstStyle/>
          <a:p>
            <a:pPr marL="0" indent="0">
              <a:buSzTx/>
              <a:buNone/>
            </a:pPr>
            <a:r>
              <a:t>### Investor 2: Angel Investor 👼</a:t>
            </a:r>
          </a:p>
          <a:p>
            <a:pPr marL="0" indent="0">
              <a:buSzTx/>
              <a:buNone/>
            </a:pPr>
            <a:r>
              <a:t>- High-profile through our incubator</a:t>
            </a:r>
          </a:p>
          <a:p>
            <a:pPr marL="0" indent="0">
              <a:buSzTx/>
              <a:buNone/>
            </a:pPr>
            <a:r>
              <a:t>- Milestone-based investment approach</a:t>
            </a:r>
          </a:p>
          <a:p>
            <a:pPr marL="0" indent="0">
              <a:buSzTx/>
              <a:buNone/>
            </a:pPr>
            <a:r>
              <a:t>- We hit milestones → new conditions appeared</a:t>
            </a:r>
          </a:p>
          <a:p>
            <a:pPr marL="0" indent="0">
              <a:buSzTx/>
              <a:buNone/>
            </a:pPr>
            <a:r>
              <a:t>- Result: Moving goalposts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