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  <p:sldId id="269" r:id="rId21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1pPr>
    <a:lvl2pPr marL="0" marR="0" indent="4572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2pPr>
    <a:lvl3pPr marL="0" marR="0" indent="9144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3pPr>
    <a:lvl4pPr marL="0" marR="0" indent="13716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4pPr>
    <a:lvl5pPr marL="0" marR="0" indent="18288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5pPr>
    <a:lvl6pPr marL="0" marR="0" indent="22860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6pPr>
    <a:lvl7pPr marL="0" marR="0" indent="27432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7pPr>
    <a:lvl8pPr marL="0" marR="0" indent="32004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8pPr>
    <a:lvl9pPr marL="0" marR="0" indent="36576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381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solidFill>
            <a:schemeClr val="accent1">
              <a:lumOff val="16847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838383"/>
              </a:solidFill>
              <a:prstDash val="solid"/>
              <a:miter lim="400000"/>
            </a:ln>
          </a:left>
          <a:right>
            <a:ln w="12700" cap="flat">
              <a:solidFill>
                <a:srgbClr val="838383"/>
              </a:solidFill>
              <a:prstDash val="solid"/>
              <a:miter lim="400000"/>
            </a:ln>
          </a:right>
          <a:top>
            <a:ln w="12700" cap="flat">
              <a:solidFill>
                <a:srgbClr val="838383"/>
              </a:solidFill>
              <a:prstDash val="solid"/>
              <a:miter lim="400000"/>
            </a:ln>
          </a:top>
          <a:bottom>
            <a:ln w="12700" cap="flat">
              <a:solidFill>
                <a:srgbClr val="838383"/>
              </a:solidFill>
              <a:prstDash val="solid"/>
              <a:miter lim="400000"/>
            </a:ln>
          </a:bottom>
          <a:insideH>
            <a:ln w="12700" cap="flat">
              <a:solidFill>
                <a:srgbClr val="838383"/>
              </a:solidFill>
              <a:prstDash val="solid"/>
              <a:miter lim="400000"/>
            </a:ln>
          </a:insideH>
          <a:insideV>
            <a:ln w="12700" cap="flat">
              <a:solidFill>
                <a:srgbClr val="83838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808080"/>
              </a:solidFill>
              <a:prstDash val="solid"/>
              <a:miter lim="400000"/>
            </a:ln>
          </a:right>
          <a:top>
            <a:ln w="12700" cap="flat">
              <a:solidFill>
                <a:srgbClr val="808080"/>
              </a:solidFill>
              <a:prstDash val="solid"/>
              <a:miter lim="400000"/>
            </a:ln>
          </a:top>
          <a:bottom>
            <a:ln w="12700" cap="flat">
              <a:solidFill>
                <a:srgbClr val="808080"/>
              </a:solidFill>
              <a:prstDash val="solid"/>
              <a:miter lim="400000"/>
            </a:ln>
          </a:bottom>
          <a:insideH>
            <a:ln w="12700" cap="flat">
              <a:solidFill>
                <a:srgbClr val="808080"/>
              </a:solidFill>
              <a:prstDash val="solid"/>
              <a:miter lim="400000"/>
            </a:ln>
          </a:insideH>
          <a:insideV>
            <a:ln w="12700" cap="flat">
              <a:solidFill>
                <a:srgbClr val="808080"/>
              </a:solidFill>
              <a:prstDash val="solid"/>
              <a:miter lim="400000"/>
            </a:ln>
          </a:insideV>
        </a:tcBdr>
        <a:fill>
          <a:solidFill>
            <a:srgbClr val="88FA4F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3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4D4D4D"/>
              </a:solidFill>
              <a:prstDash val="solid"/>
              <a:miter lim="400000"/>
            </a:ln>
          </a:right>
          <a:top>
            <a:ln w="12700" cap="flat">
              <a:solidFill>
                <a:srgbClr val="4D4D4D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4D4D4D"/>
              </a:solidFill>
              <a:prstDash val="solid"/>
              <a:miter lim="400000"/>
            </a:ln>
          </a:insideH>
          <a:insideV>
            <a:ln w="12700" cap="flat">
              <a:solidFill>
                <a:srgbClr val="4D4D4D"/>
              </a:solidFill>
              <a:prstDash val="solid"/>
              <a:miter lim="400000"/>
            </a:ln>
          </a:insideV>
        </a:tcBdr>
        <a:fill>
          <a:solidFill>
            <a:srgbClr val="60D937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chemeClr val="accent4">
              <a:hueOff val="348544"/>
              <a:lumOff val="7139"/>
            </a:schemeClr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8BB00"/>
          </a:solidFill>
        </a:fill>
      </a:tcStyle>
    </a:firstCol>
    <a:la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38100" cap="flat">
              <a:solidFill>
                <a:srgbClr val="F8BA00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464646"/>
              </a:solidFill>
              <a:prstDash val="solid"/>
              <a:miter lim="400000"/>
            </a:ln>
          </a:left>
          <a:right>
            <a:ln w="12700" cap="flat">
              <a:solidFill>
                <a:srgbClr val="464646"/>
              </a:solidFill>
              <a:prstDash val="solid"/>
              <a:miter lim="400000"/>
            </a:ln>
          </a:right>
          <a:top>
            <a:ln w="12700" cap="flat">
              <a:solidFill>
                <a:srgbClr val="464646"/>
              </a:solidFill>
              <a:prstDash val="solid"/>
              <a:miter lim="400000"/>
            </a:ln>
          </a:top>
          <a:bottom>
            <a:ln w="12700" cap="flat">
              <a:solidFill>
                <a:srgbClr val="464646"/>
              </a:solidFill>
              <a:prstDash val="solid"/>
              <a:miter lim="400000"/>
            </a:ln>
          </a:bottom>
          <a:insideH>
            <a:ln w="12700" cap="flat">
              <a:solidFill>
                <a:srgbClr val="464646"/>
              </a:solidFill>
              <a:prstDash val="solid"/>
              <a:miter lim="400000"/>
            </a:ln>
          </a:insideH>
          <a:insideV>
            <a:ln w="12700" cap="flat">
              <a:solidFill>
                <a:srgbClr val="46464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D4D5D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C3C3C3"/>
              </a:solidFill>
              <a:prstDash val="solid"/>
              <a:miter lim="400000"/>
            </a:ln>
          </a:top>
          <a:bottom>
            <a:ln w="12700" cap="flat">
              <a:solidFill>
                <a:srgbClr val="C3C3C3"/>
              </a:solidFill>
              <a:prstDash val="solid"/>
              <a:miter lim="400000"/>
            </a:ln>
          </a:bottom>
          <a:insideH>
            <a:ln w="12700" cap="flat">
              <a:solidFill>
                <a:srgbClr val="C3C3C3"/>
              </a:solidFill>
              <a:prstDash val="solid"/>
              <a:miter lim="400000"/>
            </a:ln>
          </a:insideH>
          <a:insideV>
            <a:ln w="12700" cap="flat">
              <a:solidFill>
                <a:srgbClr val="C3C3C3"/>
              </a:solidFill>
              <a:prstDash val="solid"/>
              <a:miter lim="400000"/>
            </a:ln>
          </a:insideV>
        </a:tcBdr>
        <a:fill>
          <a:solidFill>
            <a:srgbClr val="CB2A7B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5E5E5E"/>
              </a:solidFill>
              <a:prstDash val="solid"/>
              <a:miter lim="400000"/>
            </a:ln>
          </a:right>
          <a:top>
            <a:ln w="38100" cap="flat">
              <a:solidFill>
                <a:srgbClr val="CB297B"/>
              </a:solidFill>
              <a:prstDash val="solid"/>
              <a:miter lim="400000"/>
            </a:ln>
          </a:top>
          <a:bottom>
            <a:ln w="12700" cap="flat">
              <a:solidFill>
                <a:srgbClr val="5E5E5E"/>
              </a:solidFill>
              <a:prstDash val="solid"/>
              <a:miter lim="400000"/>
            </a:ln>
          </a:bottom>
          <a:insideH>
            <a:ln w="12700" cap="flat">
              <a:solidFill>
                <a:srgbClr val="5E5E5E"/>
              </a:solidFill>
              <a:prstDash val="solid"/>
              <a:miter lim="400000"/>
            </a:ln>
          </a:insideH>
          <a:insideV>
            <a:ln w="12700" cap="flat">
              <a:solidFill>
                <a:srgbClr val="5E5E5E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5E5E5E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991A5F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6C6C6C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6C6C6C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6C6C6C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D6DCE0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Relationship Id="rId20" Type="http://schemas.openxmlformats.org/officeDocument/2006/relationships/slide" Target="slides/slide13.xml"/><Relationship Id="rId21" Type="http://schemas.openxmlformats.org/officeDocument/2006/relationships/slide" Target="slides/slide14.xml"/></Relationships>
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Shape 16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69" name="Shape 16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Author and Date"/>
          <p:cNvSpPr txBox="1"/>
          <p:nvPr>
            <p:ph type="body" sz="quarter" idx="21" hasCustomPrompt="1"/>
          </p:nvPr>
        </p:nvSpPr>
        <p:spPr>
          <a:xfrm>
            <a:off x="1201340" y="11859862"/>
            <a:ext cx="21971003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3600"/>
            </a:lvl1pPr>
          </a:lstStyle>
          <a:p>
            <a:pPr/>
            <a:r>
              <a:t>Author and Date</a:t>
            </a:r>
          </a:p>
        </p:txBody>
      </p:sp>
      <p:sp>
        <p:nvSpPr>
          <p:cNvPr id="12" name="Presentation Title"/>
          <p:cNvSpPr txBox="1"/>
          <p:nvPr>
            <p:ph type="title" hasCustomPrompt="1"/>
          </p:nvPr>
        </p:nvSpPr>
        <p:spPr>
          <a:xfrm>
            <a:off x="1206496" y="2574991"/>
            <a:ext cx="21971004" cy="4648201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Presentation Title</a:t>
            </a:r>
          </a:p>
        </p:txBody>
      </p:sp>
      <p:sp>
        <p:nvSpPr>
          <p:cNvPr id="13" name="Body Level One…"/>
          <p:cNvSpPr txBox="1"/>
          <p:nvPr>
            <p:ph type="body" sz="quarter" idx="1" hasCustomPrompt="1"/>
          </p:nvPr>
        </p:nvSpPr>
        <p:spPr>
          <a:xfrm>
            <a:off x="1201342" y="7223190"/>
            <a:ext cx="21971001" cy="1905001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5pPr>
          </a:lstStyle>
          <a:p>
            <a:pPr/>
            <a:r>
              <a:t>Presentation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lide Title"/>
          <p:cNvSpPr txBox="1"/>
          <p:nvPr>
            <p:ph type="title" hasCustomPrompt="1"/>
          </p:nvPr>
        </p:nvSpPr>
        <p:spPr>
          <a:xfrm>
            <a:off x="1206500" y="1079500"/>
            <a:ext cx="21971000" cy="1434949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100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10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Agenda Title"/>
          <p:cNvSpPr txBox="1"/>
          <p:nvPr>
            <p:ph type="title" hasCustomPrompt="1"/>
          </p:nvPr>
        </p:nvSpPr>
        <p:spPr>
          <a:xfrm>
            <a:off x="1206500" y="1079500"/>
            <a:ext cx="21971000" cy="1435100"/>
          </a:xfrm>
          <a:prstGeom prst="rect">
            <a:avLst/>
          </a:prstGeom>
        </p:spPr>
        <p:txBody>
          <a:bodyPr/>
          <a:lstStyle/>
          <a:p>
            <a:pPr/>
            <a:r>
              <a:t>Agenda Title</a:t>
            </a:r>
          </a:p>
        </p:txBody>
      </p:sp>
      <p:sp>
        <p:nvSpPr>
          <p:cNvPr id="109" name="Agenda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Agenda Subtitle</a:t>
            </a:r>
          </a:p>
        </p:txBody>
      </p:sp>
      <p:sp>
        <p:nvSpPr>
          <p:cNvPr id="110" name="Body Level One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1pPr>
            <a:lvl2pPr marL="0" indent="4572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2pPr>
            <a:lvl3pPr marL="0" indent="9144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3pPr>
            <a:lvl4pPr marL="0" indent="13716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4pPr>
            <a:lvl5pPr marL="0" indent="18288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5pPr>
          </a:lstStyle>
          <a:p>
            <a:pPr/>
            <a:r>
              <a:t>Agenda Topics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Body Level One…"/>
          <p:cNvSpPr txBox="1"/>
          <p:nvPr>
            <p:ph type="body" sz="half" idx="1" hasCustomPrompt="1"/>
          </p:nvPr>
        </p:nvSpPr>
        <p:spPr>
          <a:xfrm>
            <a:off x="1206500" y="4920843"/>
            <a:ext cx="21971000" cy="3874314"/>
          </a:xfrm>
          <a:prstGeom prst="rect">
            <a:avLst/>
          </a:prstGeom>
        </p:spPr>
        <p:txBody>
          <a:bodyPr anchor="ctr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pPr/>
            <a:r>
              <a:t>Statement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9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ig Fa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Body Level One…"/>
          <p:cNvSpPr txBox="1"/>
          <p:nvPr>
            <p:ph type="body" idx="1" hasCustomPrompt="1"/>
          </p:nvPr>
        </p:nvSpPr>
        <p:spPr>
          <a:xfrm>
            <a:off x="1206500" y="1075927"/>
            <a:ext cx="21971000" cy="7241584"/>
          </a:xfrm>
          <a:prstGeom prst="rect">
            <a:avLst/>
          </a:prstGeom>
        </p:spPr>
        <p:txBody>
          <a:bodyPr anchor="b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27" name="Fact information"/>
          <p:cNvSpPr txBox="1"/>
          <p:nvPr>
            <p:ph type="body" sz="quarter" idx="21" hasCustomPrompt="1"/>
          </p:nvPr>
        </p:nvSpPr>
        <p:spPr>
          <a:xfrm>
            <a:off x="1206500" y="8262180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Fact information</a:t>
            </a:r>
          </a:p>
        </p:txBody>
      </p:sp>
      <p:sp>
        <p:nvSpPr>
          <p:cNvPr id="12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Attribution"/>
          <p:cNvSpPr txBox="1"/>
          <p:nvPr>
            <p:ph type="body" sz="quarter" idx="21" hasCustomPrompt="1"/>
          </p:nvPr>
        </p:nvSpPr>
        <p:spPr>
          <a:xfrm>
            <a:off x="2430025" y="10675453"/>
            <a:ext cx="20200052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3600"/>
            </a:lvl1pPr>
          </a:lstStyle>
          <a:p>
            <a:pPr/>
            <a:r>
              <a:t>Attribution</a:t>
            </a:r>
          </a:p>
        </p:txBody>
      </p:sp>
      <p:sp>
        <p:nvSpPr>
          <p:cNvPr id="136" name="Body Level One…"/>
          <p:cNvSpPr txBox="1"/>
          <p:nvPr>
            <p:ph type="body" sz="half" idx="1" hasCustomPrompt="1"/>
          </p:nvPr>
        </p:nvSpPr>
        <p:spPr>
          <a:xfrm>
            <a:off x="1753923" y="4939860"/>
            <a:ext cx="20876154" cy="3836280"/>
          </a:xfrm>
          <a:prstGeom prst="rect">
            <a:avLst/>
          </a:prstGeom>
        </p:spPr>
        <p:txBody>
          <a:bodyPr/>
          <a:lstStyle>
            <a:lvl1pPr marL="638923" indent="-4699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638923" indent="-127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638923" indent="4445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638923" indent="9017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638923" indent="13589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pPr/>
            <a:r>
              <a:t>“Notable Quote”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3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Bowl of salad with fried rice, boiled eggs and chopsticks"/>
          <p:cNvSpPr/>
          <p:nvPr>
            <p:ph type="pic" sz="quarter" idx="21"/>
          </p:nvPr>
        </p:nvSpPr>
        <p:spPr>
          <a:xfrm>
            <a:off x="15760700" y="1016000"/>
            <a:ext cx="7439099" cy="5949678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5" name="Bowl with salmon cakes, salad and houmous "/>
          <p:cNvSpPr/>
          <p:nvPr>
            <p:ph type="pic" sz="half" idx="22"/>
          </p:nvPr>
        </p:nvSpPr>
        <p:spPr>
          <a:xfrm>
            <a:off x="13500100" y="3978275"/>
            <a:ext cx="10439400" cy="1215018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6" name="Bowl of pappardelle pasta with parsley butter, roasted hazelnuts and shaved parmesan cheese"/>
          <p:cNvSpPr/>
          <p:nvPr>
            <p:ph type="pic" idx="23"/>
          </p:nvPr>
        </p:nvSpPr>
        <p:spPr>
          <a:xfrm>
            <a:off x="-139700" y="495300"/>
            <a:ext cx="16611600" cy="124587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bowl of salad with fried rice, boiled eggs and chopsticks"/>
          <p:cNvSpPr/>
          <p:nvPr>
            <p:ph type="pic" idx="21"/>
          </p:nvPr>
        </p:nvSpPr>
        <p:spPr>
          <a:xfrm>
            <a:off x="-1333500" y="-5524500"/>
            <a:ext cx="27051000" cy="21640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5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Avocados and limes"/>
          <p:cNvSpPr/>
          <p:nvPr>
            <p:ph type="pic" idx="21"/>
          </p:nvPr>
        </p:nvSpPr>
        <p:spPr>
          <a:xfrm>
            <a:off x="-1155700" y="-1295400"/>
            <a:ext cx="26746200" cy="1601893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Presentation Title"/>
          <p:cNvSpPr txBox="1"/>
          <p:nvPr>
            <p:ph type="title" hasCustomPrompt="1"/>
          </p:nvPr>
        </p:nvSpPr>
        <p:spPr>
          <a:xfrm>
            <a:off x="1206500" y="7124700"/>
            <a:ext cx="21971000" cy="4648200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Presentation Title</a:t>
            </a:r>
          </a:p>
        </p:txBody>
      </p:sp>
      <p:sp>
        <p:nvSpPr>
          <p:cNvPr id="23" name="Author and Date"/>
          <p:cNvSpPr txBox="1"/>
          <p:nvPr>
            <p:ph type="body" sz="quarter" idx="22" hasCustomPrompt="1"/>
          </p:nvPr>
        </p:nvSpPr>
        <p:spPr>
          <a:xfrm>
            <a:off x="1207690" y="1106137"/>
            <a:ext cx="21968621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3600"/>
            </a:lvl1pPr>
          </a:lstStyle>
          <a:p>
            <a:pPr/>
            <a:r>
              <a:t>Author and Date</a:t>
            </a:r>
          </a:p>
        </p:txBody>
      </p:sp>
      <p:sp>
        <p:nvSpPr>
          <p:cNvPr id="24" name="Body Level One…"/>
          <p:cNvSpPr txBox="1"/>
          <p:nvPr>
            <p:ph type="body" sz="quarter" idx="1" hasCustomPrompt="1"/>
          </p:nvPr>
        </p:nvSpPr>
        <p:spPr>
          <a:xfrm>
            <a:off x="1206500" y="11609910"/>
            <a:ext cx="21971000" cy="1116952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5pPr>
          </a:lstStyle>
          <a:p>
            <a:pPr/>
            <a:r>
              <a:t>Presentation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Photo 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Bowl with salmon cakes, salad and houmous"/>
          <p:cNvSpPr/>
          <p:nvPr>
            <p:ph type="pic" idx="21"/>
          </p:nvPr>
        </p:nvSpPr>
        <p:spPr>
          <a:xfrm>
            <a:off x="10972800" y="-203200"/>
            <a:ext cx="12144837" cy="141351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3" name="Slide Title"/>
          <p:cNvSpPr txBox="1"/>
          <p:nvPr>
            <p:ph type="title" hasCustomPrompt="1"/>
          </p:nvPr>
        </p:nvSpPr>
        <p:spPr>
          <a:xfrm>
            <a:off x="1206500" y="12700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pPr/>
            <a:r>
              <a:t>Slide Title</a:t>
            </a:r>
          </a:p>
        </p:txBody>
      </p:sp>
      <p:sp>
        <p:nvSpPr>
          <p:cNvPr id="34" name="Body Level One…"/>
          <p:cNvSpPr txBox="1"/>
          <p:nvPr>
            <p:ph type="body" sz="quarter" idx="1" hasCustomPrompt="1"/>
          </p:nvPr>
        </p:nvSpPr>
        <p:spPr>
          <a:xfrm>
            <a:off x="1206500" y="7060576"/>
            <a:ext cx="9779000" cy="5385424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5pPr>
          </a:lstStyle>
          <a:p>
            <a:pPr/>
            <a:r>
              <a:t>Slide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5" name="Slide Number"/>
          <p:cNvSpPr txBox="1"/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lide Title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43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44" name="Body Level One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Body Level One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 numCol="2" spcCol="1098550"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61" name="Body Level One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630"/>
          </a:xfrm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2" name="Bowl of pappardelle pasta with parsley butter, roasted hazelnuts and shaved parmesan cheese"/>
          <p:cNvSpPr/>
          <p:nvPr>
            <p:ph type="pic" idx="22"/>
          </p:nvPr>
        </p:nvSpPr>
        <p:spPr>
          <a:xfrm>
            <a:off x="12192000" y="-407266"/>
            <a:ext cx="10916874" cy="1455583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3" name="Slide Title"/>
          <p:cNvSpPr txBox="1"/>
          <p:nvPr>
            <p:ph type="title" hasCustomPrompt="1"/>
          </p:nvPr>
        </p:nvSpPr>
        <p:spPr>
          <a:xfrm>
            <a:off x="1206500" y="1079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6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Live Video Sma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72" name="Body Level One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630"/>
          </a:xfrm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73" name="Slide Title"/>
          <p:cNvSpPr txBox="1"/>
          <p:nvPr>
            <p:ph type="title" hasCustomPrompt="1"/>
          </p:nvPr>
        </p:nvSpPr>
        <p:spPr>
          <a:xfrm>
            <a:off x="1206500" y="1079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7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Live Video Lar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82" name="Body Level One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630"/>
          </a:xfrm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83" name="Slide Title"/>
          <p:cNvSpPr txBox="1"/>
          <p:nvPr>
            <p:ph type="title" hasCustomPrompt="1"/>
          </p:nvPr>
        </p:nvSpPr>
        <p:spPr>
          <a:xfrm>
            <a:off x="1206500" y="1079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8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ection Title"/>
          <p:cNvSpPr txBox="1"/>
          <p:nvPr>
            <p:ph type="title" hasCustomPrompt="1"/>
          </p:nvPr>
        </p:nvSpPr>
        <p:spPr>
          <a:xfrm>
            <a:off x="1206496" y="45339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b="0"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</a:lstStyle>
          <a:p>
            <a:pPr/>
            <a:r>
              <a:t>Section Title</a:t>
            </a:r>
          </a:p>
        </p:txBody>
      </p:sp>
      <p:sp>
        <p:nvSpPr>
          <p:cNvPr id="92" name="Slide Number"/>
          <p:cNvSpPr txBox="1"/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Relationship Id="rId17" Type="http://schemas.openxmlformats.org/officeDocument/2006/relationships/slideLayout" Target="../slideLayouts/slideLayout16.xml"/><Relationship Id="rId18" Type="http://schemas.openxmlformats.org/officeDocument/2006/relationships/slideLayout" Target="../slideLayouts/slideLayout17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Title"/>
          <p:cNvSpPr txBox="1"/>
          <p:nvPr>
            <p:ph type="title" hasCustomPrompt="1"/>
          </p:nvPr>
        </p:nvSpPr>
        <p:spPr>
          <a:xfrm>
            <a:off x="1206500" y="1079500"/>
            <a:ext cx="21971000" cy="1433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Slide Title</a:t>
            </a:r>
          </a:p>
        </p:txBody>
      </p:sp>
      <p:sp>
        <p:nvSpPr>
          <p:cNvPr id="3" name="Body Level One…"/>
          <p:cNvSpPr txBox="1"/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12001499" y="13080999"/>
            <a:ext cx="368505" cy="3746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algn="ctr" defTabSz="584200">
              <a:lnSpc>
                <a:spcPct val="100000"/>
              </a:lnSpc>
              <a:spcBef>
                <a:spcPts val="0"/>
              </a:spcBef>
              <a:defRPr sz="18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  <p:sldLayoutId id="2147483665" r:id="rId18"/>
  </p:sldLayoutIdLst>
  <p:transition xmlns:p14="http://schemas.microsoft.com/office/powerpoint/2010/main" spd="med" advClick="1"/>
  <p:txStyles>
    <p:titleStyle>
      <a:lvl1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457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914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1371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18288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22860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2743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3200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3657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titleStyle>
    <p:bodyStyle>
      <a:lvl1pPr marL="609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1219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1828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2438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30480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3657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4267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4876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5486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2286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2743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3200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3657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hyperlink" Target="http://teemusk.com/slides" TargetMode="Externa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Tanel Teemusk, 30 of May 2025"/>
          <p:cNvSpPr txBox="1"/>
          <p:nvPr>
            <p:ph type="body" idx="21"/>
          </p:nvPr>
        </p:nvSpPr>
        <p:spPr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>
            <a:lvl1pPr>
              <a:defRPr b="0"/>
            </a:lvl1pPr>
          </a:lstStyle>
          <a:p>
            <a:pPr/>
            <a:r>
              <a:t>Tanel Teemusk, 30 of May 2025</a:t>
            </a:r>
          </a:p>
        </p:txBody>
      </p:sp>
      <p:sp>
        <p:nvSpPr>
          <p:cNvPr id="172" name="Startup failure story"/>
          <p:cNvSpPr txBox="1"/>
          <p:nvPr>
            <p:ph type="subTitle" sz="quarter" idx="1"/>
          </p:nvPr>
        </p:nvSpPr>
        <p:spPr>
          <a:xfrm>
            <a:off x="1201342" y="6715190"/>
            <a:ext cx="21971001" cy="1905001"/>
          </a:xfrm>
          <a:prstGeom prst="rect">
            <a:avLst/>
          </a:prstGeom>
        </p:spPr>
        <p:txBody>
          <a:bodyPr/>
          <a:lstStyle/>
          <a:p>
            <a:pPr/>
            <a:r>
              <a:t>Startup failure story</a:t>
            </a:r>
          </a:p>
        </p:txBody>
      </p:sp>
      <p:pic>
        <p:nvPicPr>
          <p:cNvPr id="173" name="Screenshot 2025-05-30 at 10.30.07.png" descr="Screenshot 2025-05-30 at 10.30.07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14878535" y="2863849"/>
            <a:ext cx="7594601" cy="7988301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200" name="### Investor 3: Fresh Exit 😈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### Investor 3: Fresh Exit 😈</a:t>
            </a:r>
          </a:p>
          <a:p>
            <a:pPr marL="0" indent="0">
              <a:buSzTx/>
              <a:buNone/>
            </a:pPr>
            <a:r>
              <a:t>- Ready to invest for market fit</a:t>
            </a:r>
          </a:p>
          <a:p>
            <a:pPr marL="0" indent="0">
              <a:buSzTx/>
              <a:buNone/>
            </a:pPr>
            <a:r>
              <a:t>- Condition: Remove team member</a:t>
            </a:r>
          </a:p>
          <a:p>
            <a:pPr marL="0" indent="0">
              <a:buSzTx/>
              <a:buNone/>
            </a:pPr>
            <a:r>
              <a:t>- Buyout attempt failed → team conflict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203" name="## The Result 📉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 The Result 📉</a:t>
            </a:r>
          </a:p>
          <a:p>
            <a:pPr marL="0" indent="0">
              <a:buSzTx/>
              <a:buNone/>
            </a:pPr>
            <a:r>
              <a:t>- Time passed: Broke, team in turmoil</a:t>
            </a:r>
          </a:p>
          <a:p>
            <a:pPr marL="0" indent="0">
              <a:buSzTx/>
              <a:buNone/>
            </a:pPr>
            <a:r>
              <a:t>- Survival mode: Won more hackathons (Prototron, others)</a:t>
            </a:r>
          </a:p>
          <a:p>
            <a:pPr marL="0" indent="0">
              <a:buSzTx/>
              <a:buNone/>
            </a:pPr>
            <a:r>
              <a:t>- Problem: Hackathons diverted focus</a:t>
            </a:r>
          </a:p>
          <a:p>
            <a:pPr marL="0" indent="0">
              <a:buSzTx/>
              <a:buNone/>
            </a:pPr>
            <a:r>
              <a:t>- Personal cost: Burnout, financial ruin</a:t>
            </a:r>
          </a:p>
          <a:p>
            <a:pPr marL="0" indent="0">
              <a:buSzTx/>
              <a:buNone/>
            </a:pPr>
            <a:r>
              <a:t>- Team: Lost enthusiasm</a:t>
            </a:r>
          </a:p>
          <a:p>
            <a:pPr marL="0" indent="0">
              <a:buSzTx/>
              <a:buNone/>
            </a:pPr>
            <a:r>
              <a:t>- Outcome: Quit after 3 years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206" name="## Lessons learned 🧑🎓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## Lessons learned 🧑‍🎓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Medical field = ultra-slow innovation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Government = even slower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Product-market fit needs time + money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Plan expenses carefully - austerity is key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Stay focused - ignore VIP distractions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Ignore outside advice - they don't know your market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Enthusiasm fades - plan for it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Bootstrapping is brutal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Don't waste time on false investor hope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Protect your team - it's sacred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Market need ≠ guaranteed success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Learn to ask for money quickly</a:t>
            </a:r>
          </a:p>
          <a:p>
            <a:pPr marL="0" indent="0" defTabSz="2389572">
              <a:lnSpc>
                <a:spcPct val="30000"/>
              </a:lnSpc>
              <a:spcBef>
                <a:spcPts val="4400"/>
              </a:spcBef>
              <a:buSzTx/>
              <a:buNone/>
              <a:defRPr sz="4704"/>
            </a:pPr>
            <a:r>
              <a:t>- Stay sane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209" name="## Where I Am Now 🎢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 Where I Am Now 🎢</a:t>
            </a:r>
          </a:p>
          <a:p>
            <a:pPr marL="0" indent="0">
              <a:buSzTx/>
              <a:buNone/>
            </a:pPr>
            <a:r>
              <a:t>- Still hustling: Living paycheck to paycheck</a:t>
            </a:r>
          </a:p>
          <a:p>
            <a:pPr marL="0" indent="0">
              <a:buSzTx/>
              <a:buNone/>
            </a:pPr>
            <a:r>
              <a:t>- Still grinding: Working crazy hours to pay bills</a:t>
            </a:r>
          </a:p>
          <a:p>
            <a:pPr marL="0" indent="0">
              <a:buSzTx/>
              <a:buNone/>
            </a:pPr>
            <a:r>
              <a:t>- Getting smarter: Learning self-care and preservation</a:t>
            </a:r>
          </a:p>
          <a:p>
            <a:pPr marL="0" indent="0">
              <a:buSzTx/>
              <a:buNone/>
            </a:pPr>
            <a:r>
              <a:t>- Still naive: Letting startup CEOs talk me into things</a:t>
            </a:r>
          </a:p>
          <a:p>
            <a:pPr marL="0" indent="0">
              <a:buSzTx/>
              <a:buNone/>
            </a:pPr>
            <a:r>
              <a:t>- Still giving: Too much free work "for my own companies"</a:t>
            </a:r>
          </a:p>
          <a:p>
            <a:pPr marL="0" indent="0">
              <a:buSzTx/>
              <a:buNone/>
            </a:pPr>
            <a:r>
              <a:t>- Still failing: A lot</a:t>
            </a:r>
          </a:p>
          <a:p>
            <a:pPr marL="0" indent="0">
              <a:buSzTx/>
              <a:buNone/>
            </a:pPr>
            <a:r>
              <a:t>- Still learning: Even more</a:t>
            </a:r>
          </a:p>
          <a:p>
            <a:pPr marL="0" indent="0">
              <a:buSzTx/>
              <a:buNone/>
            </a:pPr>
            <a:r>
              <a:t>- Bottom line: It's been (and still is) one hell of a ride 🚀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212" name="Thank you 🙏🏼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Thank you 🙏🏼</a:t>
            </a:r>
          </a:p>
          <a:p>
            <a:pPr marL="0" indent="0">
              <a:buSzTx/>
              <a:buNone/>
            </a:pPr>
            <a:r>
              <a:t>Slides at </a:t>
            </a:r>
            <a:r>
              <a:rPr u="sng">
                <a:hlinkClick r:id="rId2" invalidUrl="" action="" tgtFrame="" tooltip="" history="1" highlightClick="0" endSnd="0"/>
              </a:rPr>
              <a:t>teemusk.com/slides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Tanel Teemusk | teemusk.com"/>
          <p:cNvSpPr txBox="1"/>
          <p:nvPr/>
        </p:nvSpPr>
        <p:spPr>
          <a:xfrm>
            <a:off x="16859351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176" name="## The idea 💡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 The idea 💡</a:t>
            </a:r>
          </a:p>
          <a:p>
            <a:pPr marL="0" indent="0">
              <a:buSzTx/>
              <a:buNone/>
            </a:pPr>
            <a:r>
              <a:t>- Secure communication channel (mostly text chat based) between patient and doctor</a:t>
            </a:r>
          </a:p>
          <a:p>
            <a:pPr marL="0" indent="0">
              <a:buSzTx/>
              <a:buNone/>
            </a:pPr>
            <a:r>
              <a:t>- For visits where physical presence is not necessary</a:t>
            </a:r>
          </a:p>
          <a:p>
            <a:pPr marL="0" indent="0">
              <a:buSzTx/>
              <a:buNone/>
            </a:pPr>
            <a:r>
              <a:t>- Value proposition: save time/money + reduce stigma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179" name="## The plan 📝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 The plan 📝</a:t>
            </a:r>
          </a:p>
          <a:p>
            <a:pPr marL="0" indent="0">
              <a:buSzTx/>
              <a:buNone/>
            </a:pPr>
            <a:r>
              <a:t>- Start small: HIV+ care (predictable scenarios + sensitive area)</a:t>
            </a:r>
          </a:p>
          <a:p>
            <a:pPr marL="0" indent="0">
              <a:buSzTx/>
              <a:buNone/>
            </a:pPr>
            <a:r>
              <a:t>- Expand: other chronic illnesses with repetitive interactions</a:t>
            </a:r>
          </a:p>
          <a:p>
            <a:pPr marL="0" indent="0">
              <a:buSzTx/>
              <a:buNone/>
            </a:pPr>
            <a:r>
              <a:t>- Get approval: Estonian health fund (tervisekassa) legitimacy</a:t>
            </a:r>
          </a:p>
          <a:p>
            <a:pPr marL="0" indent="0">
              <a:buSzTx/>
              <a:buNone/>
            </a:pPr>
            <a:r>
              <a:t>- Scale: make digital appointments standard in e-Estonia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182" name="## The team 👥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 The team 👥</a:t>
            </a:r>
          </a:p>
          <a:p>
            <a:pPr marL="0" indent="0">
              <a:buSzTx/>
              <a:buNone/>
            </a:pPr>
            <a:r>
              <a:t>- CEO: Young, ambitious, well-connected, great communicator</a:t>
            </a:r>
          </a:p>
          <a:p>
            <a:pPr marL="0" indent="0">
              <a:buSzTx/>
              <a:buNone/>
            </a:pPr>
            <a:r>
              <a:t>- CTO: That's me</a:t>
            </a:r>
          </a:p>
          <a:p>
            <a:pPr marL="0" indent="0">
              <a:buSzTx/>
              <a:buNone/>
            </a:pPr>
            <a:r>
              <a:t>- 2 MD’s: HIV+ specialists</a:t>
            </a:r>
          </a:p>
          <a:p>
            <a:pPr marL="0" indent="0">
              <a:buSzTx/>
              <a:buNone/>
            </a:pPr>
            <a:r>
              <a:t>- 1 Patient</a:t>
            </a:r>
          </a:p>
          <a:p>
            <a:pPr marL="0" indent="0">
              <a:buSzTx/>
              <a:buNone/>
            </a:pPr>
            <a:r>
              <a:t>- Result: Strong, experienced team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185" name="## How it started 🚀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 How it started 🚀</a:t>
            </a:r>
          </a:p>
          <a:p>
            <a:pPr marL="0" indent="0">
              <a:buSzTx/>
              <a:buNone/>
            </a:pPr>
            <a:r>
              <a:t>- Tehnopol hackaton (2016)</a:t>
            </a:r>
          </a:p>
          <a:p>
            <a:pPr marL="0" indent="0">
              <a:buSzTx/>
              <a:buNone/>
            </a:pPr>
            <a:r>
              <a:t>- Prize pool: €70k -&gt; WE got €30k, another team €40k</a:t>
            </a:r>
          </a:p>
          <a:p>
            <a:pPr marL="0" indent="0">
              <a:buSzTx/>
              <a:buNone/>
            </a:pPr>
            <a:r>
              <a:t>- Should have given it to the other team (both handicapped)</a:t>
            </a:r>
          </a:p>
          <a:p>
            <a:pPr marL="0" indent="0">
              <a:buSzTx/>
              <a:buNone/>
            </a:pPr>
            <a:r>
              <a:t>- Big win: Excellent press coverage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188" name="## Product development 👷♂️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 Product development 👷‍♂️</a:t>
            </a:r>
          </a:p>
          <a:p>
            <a:pPr marL="0" indent="0">
              <a:buSzTx/>
              <a:buNone/>
            </a:pPr>
            <a:r>
              <a:t>- Built MVP with hired UX designer</a:t>
            </a:r>
          </a:p>
          <a:p>
            <a:pPr marL="0" indent="0">
              <a:buSzTx/>
              <a:buNone/>
            </a:pPr>
            <a:r>
              <a:t>- Partner dev shop (€25k budget, €5k held for marketing)</a:t>
            </a:r>
          </a:p>
          <a:p>
            <a:pPr marL="0" indent="0">
              <a:buSzTx/>
              <a:buNone/>
            </a:pPr>
            <a:r>
              <a:t>- Great analyst helped document everything</a:t>
            </a:r>
          </a:p>
          <a:p>
            <a:pPr marL="0" indent="0">
              <a:buSzTx/>
              <a:buNone/>
            </a:pPr>
            <a:r>
              <a:t>- Success: Real pilot with doctors/patients (mid-2017)</a:t>
            </a:r>
          </a:p>
          <a:p>
            <a:pPr marL="0" indent="0">
              <a:buSzTx/>
              <a:buNone/>
            </a:pPr>
            <a:r>
              <a:t>- More hospital departments wanted in</a:t>
            </a:r>
          </a:p>
          <a:p>
            <a:pPr marL="0" indent="0">
              <a:buSzTx/>
              <a:buNone/>
            </a:pPr>
            <a:r>
              <a:t>- Problem: Unexpected dev costs over budget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191" name="## Fundraising 💰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 Fundraising 💰</a:t>
            </a:r>
          </a:p>
          <a:p>
            <a:pPr marL="0" indent="0">
              <a:buSzTx/>
              <a:buNone/>
            </a:pPr>
            <a:r>
              <a:t>Started fishing for investment to cover dev costs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194" name="### Investor 1: Healthcase alliance 🏨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### Investor 1: Healthcase alliance 🏨</a:t>
            </a:r>
          </a:p>
          <a:p>
            <a:pPr marL="0" indent="0">
              <a:buSzTx/>
              <a:buNone/>
            </a:pPr>
            <a:r>
              <a:t>- Powerful healthcare companies</a:t>
            </a:r>
          </a:p>
          <a:p>
            <a:pPr marL="0" indent="0">
              <a:buSzTx/>
              <a:buNone/>
            </a:pPr>
            <a:r>
              <a:t>- Favored us due to real MDs on team</a:t>
            </a:r>
          </a:p>
          <a:p>
            <a:pPr marL="0" indent="0">
              <a:buSzTx/>
              <a:buNone/>
            </a:pPr>
            <a:r>
              <a:t>- Many meetings, promises</a:t>
            </a:r>
          </a:p>
          <a:p>
            <a:pPr marL="0" indent="0">
              <a:buSzTx/>
              <a:buNone/>
            </a:pPr>
            <a:r>
              <a:t>- Result: No signed contracts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Tanel Teemusk | teemusk.com"/>
          <p:cNvSpPr txBox="1"/>
          <p:nvPr/>
        </p:nvSpPr>
        <p:spPr>
          <a:xfrm>
            <a:off x="16859352" y="12478511"/>
            <a:ext cx="6918961" cy="6969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4000"/>
            </a:lvl1pPr>
          </a:lstStyle>
          <a:p>
            <a:pPr/>
            <a:r>
              <a:t>Tanel Teemusk | teemusk.com</a:t>
            </a:r>
          </a:p>
        </p:txBody>
      </p:sp>
      <p:sp>
        <p:nvSpPr>
          <p:cNvPr id="197" name="### Investor 2: Angel Investor 👼…"/>
          <p:cNvSpPr txBox="1"/>
          <p:nvPr>
            <p:ph type="body" idx="1"/>
          </p:nvPr>
        </p:nvSpPr>
        <p:spPr>
          <a:xfrm>
            <a:off x="1206500" y="1420869"/>
            <a:ext cx="21971000" cy="11083647"/>
          </a:xfrm>
          <a:prstGeom prst="rect">
            <a:avLst/>
          </a:prstGeom>
        </p:spPr>
        <p:txBody>
          <a:bodyPr anchor="ctr"/>
          <a:lstStyle/>
          <a:p>
            <a:pPr marL="0" indent="0">
              <a:buSzTx/>
              <a:buNone/>
            </a:pPr>
            <a:r>
              <a:t>### Investor 2: Angel Investor 👼</a:t>
            </a:r>
          </a:p>
          <a:p>
            <a:pPr marL="0" indent="0">
              <a:buSzTx/>
              <a:buNone/>
            </a:pPr>
            <a:r>
              <a:t>- High-profile through our incubator</a:t>
            </a:r>
          </a:p>
          <a:p>
            <a:pPr marL="0" indent="0">
              <a:buSzTx/>
              <a:buNone/>
            </a:pPr>
            <a:r>
              <a:t>- Milestone-based investment approach</a:t>
            </a:r>
          </a:p>
          <a:p>
            <a:pPr marL="0" indent="0">
              <a:buSzTx/>
              <a:buNone/>
            </a:pPr>
            <a:r>
              <a:t>- We hit milestones → new conditions appeared</a:t>
            </a:r>
          </a:p>
          <a:p>
            <a:pPr marL="0" indent="0">
              <a:buSzTx/>
              <a:buNone/>
            </a:pPr>
            <a:r>
              <a:t>- Result: Moving goalposts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